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8" r:id="rId3"/>
    <p:sldId id="373" r:id="rId4"/>
    <p:sldId id="38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povai" initials="s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9900"/>
    <a:srgbClr val="666633"/>
    <a:srgbClr val="663300"/>
    <a:srgbClr val="660066"/>
    <a:srgbClr val="FF9933"/>
    <a:srgbClr val="FF6600"/>
    <a:srgbClr val="38C1DC"/>
    <a:srgbClr val="B2B2B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906" autoAdjust="0"/>
    <p:restoredTop sz="94709" autoAdjust="0"/>
  </p:normalViewPr>
  <p:slideViewPr>
    <p:cSldViewPr>
      <p:cViewPr>
        <p:scale>
          <a:sx n="90" d="100"/>
          <a:sy n="90" d="100"/>
        </p:scale>
        <p:origin x="-4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C2F435-644D-4DA9-A2F4-D70053E46517}" type="datetimeFigureOut">
              <a:rPr lang="cs-CZ"/>
              <a:pPr>
                <a:defRPr/>
              </a:pPr>
              <a:t>21.5.2015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8EC642-D13A-4593-81AB-69B02FF174B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1430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6D0AFA-0B70-4E7F-B183-47D8F984815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22709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49F74F-6A47-4599-AB60-92D324C7221A}" type="slidenum">
              <a:rPr lang="cs-CZ" altLang="cs-CZ" smtClean="0"/>
              <a:pPr eaLnBrk="1" hangingPunct="1"/>
              <a:t>1</a:t>
            </a:fld>
            <a:endParaRPr lang="cs-CZ" altLang="cs-C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C529-2325-40BD-ACF8-190B99B6F5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6848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6FB9A-D529-4A92-BCF3-80A0AC9B6D2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1778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32A86-DDFA-48E0-8282-3CC7939E4F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05655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D35F-226A-4EFF-91B1-160B0DB3FE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74933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Nadpis, text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noProof="0" dirty="0" smtClean="0"/>
              <a:t>Klepnutím na ikonu přidáte graf.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49B84-A000-4F63-976F-079AA0AD582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183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DBD26-E8C4-4988-AF48-7D76724F7DB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3237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46BF6-5E68-46A0-B31F-23F37F100E3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1050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E065-216E-4C3E-8369-FA096B76BEA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5082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EEFFA-58CB-4B46-B24C-30DEE5D4A2F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0897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34D8F-CB38-4BAE-A665-253B145C29A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9461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DF4D5-380A-44F4-961F-2178F51E3C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350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35AF3-3156-4A85-876E-71C1B8CD68B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4514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6D376-A650-4579-8EB2-50FEF118DF5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37363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FBA4A4B-D4C4-4FD9-B5C0-9ADD57EFC9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spucr.cz/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3.png"/><Relationship Id="rId5" Type="http://schemas.openxmlformats.org/officeDocument/2006/relationships/hyperlink" Target="http://spucr.cz/" TargetMode="Externa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3.png"/><Relationship Id="rId5" Type="http://schemas.openxmlformats.org/officeDocument/2006/relationships/hyperlink" Target="http://spucr.cz/" TargetMode="Externa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3.png"/><Relationship Id="rId5" Type="http://schemas.openxmlformats.org/officeDocument/2006/relationships/hyperlink" Target="http://spucr.cz/" TargetMode="Externa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3.png"/><Relationship Id="rId5" Type="http://schemas.openxmlformats.org/officeDocument/2006/relationships/hyperlink" Target="http://spucr.cz/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spucr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spucr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spucr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spucr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hyperlink" Target="http://spucr.cz/" TargetMode="Externa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png"/><Relationship Id="rId5" Type="http://schemas.openxmlformats.org/officeDocument/2006/relationships/hyperlink" Target="http://spucr.cz/" TargetMode="Externa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3.png"/><Relationship Id="rId5" Type="http://schemas.openxmlformats.org/officeDocument/2006/relationships/hyperlink" Target="http://spucr.cz/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557338"/>
            <a:ext cx="7845425" cy="4635500"/>
          </a:xfrm>
        </p:spPr>
        <p:txBody>
          <a:bodyPr anchor="t"/>
          <a:lstStyle/>
          <a:p>
            <a:pPr defTabSz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Zadávání studií odtokových poměrů a geologických průzkumů při komplexních pozemkových </a:t>
            </a:r>
            <a:r>
              <a:rPr lang="cs-CZ" sz="32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úpravách</a:t>
            </a:r>
            <a:br>
              <a:rPr lang="cs-CZ" sz="32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3200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(činnosti pobočky krajského pozemkového úřadu jako investora</a:t>
            </a:r>
            <a:r>
              <a:rPr lang="cs-CZ" sz="20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br>
              <a:rPr lang="cs-CZ" sz="20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0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KPÚ Plzeňský kraj</a:t>
            </a:r>
            <a:br>
              <a:rPr lang="cs-CZ" sz="20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14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V.A. </a:t>
            </a:r>
            <a:r>
              <a:rPr lang="cs-CZ" sz="1400" b="1" dirty="0" err="1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Mazín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sz="2000" b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1" name="Picture 5" descr="ctvereck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 descr="ctverce potlace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cs-CZ" altLang="cs-CZ" dirty="0" smtClean="0"/>
              <a:t>1</a:t>
            </a:r>
          </a:p>
        </p:txBody>
      </p:sp>
      <p:pic>
        <p:nvPicPr>
          <p:cNvPr id="2056" name="Picture 12" descr="Státní pozemkový úřad">
            <a:hlinkClick r:id="rId5" tooltip="Státní pozemkový úřad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259632" y="4509120"/>
            <a:ext cx="43738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cs-CZ" altLang="cs-CZ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Obrázek 10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942" t="23026" r="18017" b="66777"/>
          <a:stretch/>
        </p:blipFill>
        <p:spPr bwMode="auto">
          <a:xfrm>
            <a:off x="6851650" y="260648"/>
            <a:ext cx="1860550" cy="11458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44963"/>
          </a:xfrm>
        </p:spPr>
        <p:txBody>
          <a:bodyPr/>
          <a:lstStyle/>
          <a:p>
            <a:pPr marL="514350" indent="-51435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000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20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Předběžný inženýrsko-geologický </a:t>
            </a:r>
            <a:r>
              <a:rPr lang="cs-CZ" sz="20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průzkum pro PSZ </a:t>
            </a:r>
          </a:p>
          <a:p>
            <a:pPr marL="514350" indent="-51435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18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(technický standard dokumentace PSZ – MZe – ÚPÚ 2012)</a:t>
            </a:r>
          </a:p>
          <a:p>
            <a:pPr marL="514350" indent="-514350" algn="ctr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 proveditelnosti</a:t>
            </a:r>
          </a:p>
          <a:p>
            <a:pPr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tanovit podmínky proveditelnosti navrhovaných SZ polních cest a vodohospodářských staveb</a:t>
            </a:r>
          </a:p>
          <a:p>
            <a:pPr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Zhodnotit lokality z hlediska celkové stability</a:t>
            </a:r>
          </a:p>
          <a:p>
            <a:pPr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tanovit zatřídění hornin (ČSN 73 1001, ČSN 75 2410) – možné subjektivně na základě zkušeností geologa, laboratorní rozbor</a:t>
            </a:r>
          </a:p>
          <a:p>
            <a:pPr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dhad hloubky hladiny podzemní vody</a:t>
            </a:r>
          </a:p>
          <a:p>
            <a:pPr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pozornit na antropogenní zásahy v terénu </a:t>
            </a:r>
          </a:p>
          <a:p>
            <a:pPr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ena podle vzorové smlouvy SPÚ : š x délka trasy, plocha lokality</a:t>
            </a:r>
          </a:p>
          <a:p>
            <a:pPr marL="400050" lvl="1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 ha	→	Kč?)</a:t>
            </a:r>
          </a:p>
          <a:p>
            <a:pPr marL="0" indent="0" algn="just">
              <a:buFontTx/>
              <a:buNone/>
              <a:defRPr/>
            </a:pPr>
            <a:endParaRPr lang="cs-CZ" sz="2400" dirty="0" smtClean="0"/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sp>
        <p:nvSpPr>
          <p:cNvPr id="921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4244B-6D26-4757-983A-0C60A0023E50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  <p:pic>
        <p:nvPicPr>
          <p:cNvPr id="9220" name="Picture 9" descr="ctverce potlace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tvereck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312272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 descr="Státní pozemkový úřad">
            <a:hlinkClick r:id="rId5" tooltip="Státní pozemkový úřad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1484785"/>
            <a:ext cx="8229600" cy="3960440"/>
          </a:xfrm>
        </p:spPr>
        <p:txBody>
          <a:bodyPr/>
          <a:lstStyle/>
          <a:p>
            <a:pPr marL="514350" indent="-514350" algn="ctr">
              <a:spcBef>
                <a:spcPts val="0"/>
              </a:spcBef>
              <a:spcAft>
                <a:spcPts val="1800"/>
              </a:spcAft>
              <a:buFont typeface="+mj-lt"/>
              <a:buAutoNum type="arabicPeriod" startAt="4"/>
              <a:defRPr/>
            </a:pPr>
            <a:r>
              <a:rPr lang="cs-CZ" sz="24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Podrobný inženýrsko-geologický průzkum pro projektovou dokumentaci </a:t>
            </a:r>
            <a:r>
              <a:rPr lang="cs-CZ" sz="24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(stavba)</a:t>
            </a:r>
          </a:p>
          <a:p>
            <a:pPr marL="514350" indent="-514350" algn="just">
              <a:buNone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Provádí se na lokalitách </a:t>
            </a:r>
          </a:p>
          <a:p>
            <a:pPr marL="914400" lvl="1" indent="-514350" algn="just"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ybraných předběžným IGP 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PSZ</a:t>
            </a:r>
            <a:endParaRPr lang="cs-CZ" sz="2000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1" indent="-51435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efinitivně určených investorem</a:t>
            </a:r>
          </a:p>
          <a:p>
            <a:pPr marL="914400" lvl="1" indent="-514350" algn="ctr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cs-CZ" sz="2000" i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…ale…</a:t>
            </a:r>
          </a:p>
          <a:p>
            <a:pPr marL="914400" lvl="1" indent="-514350" algn="ctr">
              <a:buNone/>
              <a:defRPr/>
            </a:pPr>
            <a:r>
              <a:rPr lang="cs-CZ" sz="2000" i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Měl by zadat SPÚ, nebo by mělo být součástí </a:t>
            </a:r>
            <a:r>
              <a:rPr lang="cs-CZ" sz="2000" i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PD?</a:t>
            </a: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1" indent="-514350" algn="ctr">
              <a:buNone/>
              <a:defRPr/>
            </a:pPr>
            <a:endParaRPr lang="cs-CZ" sz="2000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143250" lvl="6" indent="-514350">
              <a:buNone/>
              <a:defRPr/>
            </a:pPr>
            <a:endParaRPr lang="cs-CZ" sz="1600" dirty="0" smtClean="0"/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sp>
        <p:nvSpPr>
          <p:cNvPr id="921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4244B-6D26-4757-983A-0C60A0023E50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  <p:pic>
        <p:nvPicPr>
          <p:cNvPr id="9220" name="Picture 9" descr="ctverce potlace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tvereck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 descr="Státní pozemkový úřad">
            <a:hlinkClick r:id="rId5" tooltip="Státní pozemkový úřad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1406525"/>
            <a:ext cx="8229600" cy="5180287"/>
          </a:xfrm>
        </p:spPr>
        <p:txBody>
          <a:bodyPr/>
          <a:lstStyle/>
          <a:p>
            <a:pPr marL="514350" indent="-514350" algn="ctr"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cs-CZ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ždy kopané nebo vrtané sondy (průměr 12 cm)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ždy v ose liniových staveb nebo ose hráze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příčných profilech území stavby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místě předpokládaných objektů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místě předpokládaných zemníků</a:t>
            </a:r>
            <a:endParaRPr lang="cs-CZ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1" indent="-514350" algn="ctr">
              <a:buNone/>
              <a:defRPr/>
            </a:pPr>
            <a:endParaRPr lang="cs-CZ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143250" lvl="6" indent="-514350">
              <a:buNone/>
              <a:defRPr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sp>
        <p:nvSpPr>
          <p:cNvPr id="921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4244B-6D26-4757-983A-0C60A0023E50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  <p:pic>
        <p:nvPicPr>
          <p:cNvPr id="9220" name="Picture 9" descr="ctverce potlace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tvereck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 descr="Státní pozemkový úřad">
            <a:hlinkClick r:id="rId5" tooltip="Státní pozemkový úřad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2492896"/>
            <a:ext cx="8229600" cy="720080"/>
          </a:xfrm>
        </p:spPr>
        <p:txBody>
          <a:bodyPr/>
          <a:lstStyle/>
          <a:p>
            <a:pPr marL="514350" indent="-514350" algn="ctr">
              <a:buNone/>
              <a:defRPr/>
            </a:pPr>
            <a:r>
              <a:rPr lang="cs-CZ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  <a:endParaRPr lang="cs-CZ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1" indent="-514350" algn="ctr">
              <a:buNone/>
              <a:defRPr/>
            </a:pPr>
            <a:endParaRPr lang="cs-CZ" sz="1600" dirty="0" smtClean="0"/>
          </a:p>
          <a:p>
            <a:pPr marL="3143250" lvl="6" indent="-514350">
              <a:buNone/>
              <a:defRPr/>
            </a:pPr>
            <a:endParaRPr lang="cs-CZ" sz="1600" dirty="0" smtClean="0"/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sp>
        <p:nvSpPr>
          <p:cNvPr id="921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4244B-6D26-4757-983A-0C60A0023E50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  <p:pic>
        <p:nvPicPr>
          <p:cNvPr id="9220" name="Picture 9" descr="ctverce potlace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tvereck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 descr="Státní pozemkový úřad">
            <a:hlinkClick r:id="rId5" tooltip="Státní pozemkový úřad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Zástupný symbol pro obsah 7"/>
          <p:cNvSpPr txBox="1">
            <a:spLocks/>
          </p:cNvSpPr>
          <p:nvPr/>
        </p:nvSpPr>
        <p:spPr bwMode="auto">
          <a:xfrm>
            <a:off x="539750" y="1668190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endParaRPr lang="cs-CZ" altLang="cs-CZ" sz="2800" b="1">
              <a:solidFill>
                <a:srgbClr val="2D2D8A"/>
              </a:solidFill>
            </a:endParaRPr>
          </a:p>
        </p:txBody>
      </p:sp>
      <p:sp>
        <p:nvSpPr>
          <p:cNvPr id="307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D574F2-3194-4518-B1C5-2A86530CBAFB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79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cs-CZ" sz="3600" i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Proč toto téma?</a:t>
            </a:r>
          </a:p>
          <a:p>
            <a:pPr marL="0" indent="0" algn="ctr">
              <a:buFontTx/>
              <a:buNone/>
              <a:defRPr/>
            </a:pPr>
            <a:endParaRPr lang="cs-CZ" sz="20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cs-CZ" sz="20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 roce 2008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naha zpřesnění zadávací dokumentace KoPÚ (metodický návod MZe – ÚPÚ)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cs-CZ" sz="20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 roce 2012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nížení víceprací a JŘBÚ především v průběhu staveb polních cest a vodohospodářských opatření (tlak dodavatelských firem na dodatečné sanace)</a:t>
            </a:r>
          </a:p>
          <a:p>
            <a:pPr marL="0" indent="0" algn="just">
              <a:buFontTx/>
              <a:buNone/>
              <a:defRPr/>
            </a:pPr>
            <a:endParaRPr lang="cs-CZ" sz="2400" dirty="0" smtClean="0"/>
          </a:p>
          <a:p>
            <a:pPr marL="0" indent="0" algn="just">
              <a:buFontTx/>
              <a:buNone/>
              <a:defRPr/>
            </a:pPr>
            <a:endParaRPr lang="cs-CZ" sz="2400" dirty="0" smtClean="0"/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pic>
        <p:nvPicPr>
          <p:cNvPr id="3076" name="Picture 9" descr="ctverce potlace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ctvereck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2" descr="Státní pozemkový úřad">
            <a:hlinkClick r:id="rId4" tooltip="Státní pozemkový úřad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931F4-0F34-4F5E-9B11-343B3C4DC8C5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66601" y="1412776"/>
            <a:ext cx="8229600" cy="4320480"/>
          </a:xfrm>
        </p:spPr>
        <p:txBody>
          <a:bodyPr/>
          <a:lstStyle/>
          <a:p>
            <a:pPr marL="0" indent="0" algn="ctr">
              <a:spcAft>
                <a:spcPts val="2400"/>
              </a:spcAft>
              <a:buFontTx/>
              <a:buNone/>
              <a:defRPr/>
            </a:pPr>
            <a:r>
              <a:rPr lang="cs-CZ" sz="28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Časové a věcné úrovně KoPÚ z pohledu zadavatele</a:t>
            </a:r>
          </a:p>
          <a:p>
            <a:pPr marL="514350" indent="-514350" algn="just">
              <a:spcAft>
                <a:spcPts val="1800"/>
              </a:spcAft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Přípravná činnost pobočky KPÚ (shromáždění podkladů)</a:t>
            </a:r>
          </a:p>
          <a:p>
            <a:pPr marL="514350" indent="-514350" algn="just">
              <a:spcAft>
                <a:spcPts val="1800"/>
              </a:spcAft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Předprojektová studie a </a:t>
            </a:r>
            <a:r>
              <a:rPr lang="cs-CZ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vyhledávací geologický průzkum </a:t>
            </a:r>
            <a:r>
              <a:rPr lang="cs-CZ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(investiční záměr)</a:t>
            </a:r>
          </a:p>
          <a:p>
            <a:pPr marL="514350" indent="-514350" algn="just">
              <a:spcAft>
                <a:spcPts val="1800"/>
              </a:spcAft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Plán společných zařízení a </a:t>
            </a:r>
            <a:r>
              <a:rPr lang="cs-CZ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předběžný geologický průzkum   </a:t>
            </a:r>
            <a:r>
              <a:rPr lang="cs-CZ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(podklad pro územní rozhodnutí)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Projektová dokumentace stavby a </a:t>
            </a:r>
            <a:r>
              <a:rPr lang="cs-CZ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podrobný inženýrsko-geologický průzkum </a:t>
            </a:r>
            <a:r>
              <a:rPr lang="cs-CZ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(podklad pro stavební povolení</a:t>
            </a:r>
            <a:r>
              <a:rPr lang="cs-CZ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cs-CZ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endParaRPr lang="cs-CZ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endParaRPr lang="cs-CZ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endParaRPr lang="cs-CZ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endParaRPr lang="cs-CZ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cs-CZ" sz="2400" dirty="0" smtClean="0"/>
          </a:p>
          <a:p>
            <a:pPr marL="0" indent="0" algn="just">
              <a:buFontTx/>
              <a:buNone/>
              <a:defRPr/>
            </a:pPr>
            <a:endParaRPr lang="cs-CZ" sz="2400" dirty="0" smtClean="0"/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100" name="Picture 9" descr="ctverce potlace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1"/>
            <a:ext cx="1865312" cy="82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ctvereck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2" descr="Státní pozemkový úřad">
            <a:hlinkClick r:id="rId4" tooltip="Státní pozemkový úřad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Zásada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28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Vyšší stupeň průzkumu </a:t>
            </a:r>
            <a:endParaRPr lang="cs-CZ" sz="2800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buNone/>
            </a:pPr>
            <a:r>
              <a:rPr lang="cs-CZ" sz="28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přebírá </a:t>
            </a:r>
            <a:r>
              <a:rPr lang="cs-CZ" sz="28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výsledky </a:t>
            </a:r>
            <a:r>
              <a:rPr lang="cs-CZ" sz="28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předcházejícího IGP</a:t>
            </a:r>
            <a:endParaRPr lang="cs-CZ" sz="2800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DBD26-E8C4-4988-AF48-7D76724F7DBC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211B5F2-4C6B-479B-9A68-FD98858F74D8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95536" y="1406525"/>
            <a:ext cx="8229600" cy="4686771"/>
          </a:xfrm>
        </p:spPr>
        <p:txBody>
          <a:bodyPr/>
          <a:lstStyle/>
          <a:p>
            <a:pPr marL="514350" indent="-514350" algn="ctr"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Přípravná činnost pobočky KPÚ před zadáním VZ </a:t>
            </a:r>
          </a:p>
          <a:p>
            <a:pPr marL="0" indent="0" algn="ctr">
              <a:spcAft>
                <a:spcPts val="1800"/>
              </a:spcAft>
              <a:buNone/>
              <a:defRPr/>
            </a:pPr>
            <a:r>
              <a:rPr lang="cs-CZ" sz="24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(investiční záměr)</a:t>
            </a:r>
          </a:p>
          <a:p>
            <a:pPr lvl="1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hromáždění veřejně dostupných informací a jejich vyhodnocení </a:t>
            </a:r>
            <a:r>
              <a:rPr lang="cs-CZ" sz="18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(analytická činnost, globální informace o území)</a:t>
            </a:r>
          </a:p>
          <a:p>
            <a:pPr lvl="1" indent="-342900" algn="just"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ozhodnutí, zda zadat předprojektovou studii nebo průzkum (rozhodnutí úředníka)</a:t>
            </a:r>
          </a:p>
          <a:p>
            <a:pPr marL="400050" lvl="1" indent="0" algn="ctr">
              <a:buNone/>
              <a:defRPr/>
            </a:pPr>
            <a:r>
              <a:rPr lang="cs-CZ" sz="2000" i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…ale…</a:t>
            </a:r>
          </a:p>
          <a:p>
            <a:pPr marL="400050" lvl="1" indent="0" algn="ctr">
              <a:buNone/>
              <a:defRPr/>
            </a:pPr>
            <a:r>
              <a:rPr lang="cs-CZ" sz="2000" i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jaké podrobnosti a do jaké hloubky?</a:t>
            </a:r>
          </a:p>
          <a:p>
            <a:pPr marL="400050" lvl="1" indent="0" algn="ctr">
              <a:buNone/>
              <a:defRPr/>
            </a:pPr>
            <a:r>
              <a:rPr lang="cs-CZ" sz="2000" i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stačí jen laické posouzení</a:t>
            </a:r>
            <a:r>
              <a:rPr lang="cs-CZ" sz="2000" i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00050" lvl="1" indent="0" algn="ctr">
              <a:buNone/>
              <a:defRPr/>
            </a:pPr>
            <a:endParaRPr lang="cs-CZ" sz="2000" i="1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cs-CZ" sz="2400" dirty="0" smtClean="0"/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pic>
        <p:nvPicPr>
          <p:cNvPr id="7172" name="Picture 9" descr="ctverce potlace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ctvereck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2" descr="Státní pozemkový úřad">
            <a:hlinkClick r:id="rId4" tooltip="Státní pozemkový úřad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4244B-6D26-4757-983A-0C60A0023E50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406526"/>
            <a:ext cx="8229600" cy="4719638"/>
          </a:xfrm>
        </p:spPr>
        <p:txBody>
          <a:bodyPr/>
          <a:lstStyle/>
          <a:p>
            <a:pPr marL="514350" indent="-514350" algn="ctr">
              <a:spcAft>
                <a:spcPts val="1800"/>
              </a:spcAft>
              <a:buFont typeface="+mj-lt"/>
              <a:buAutoNum type="arabicPeriod" startAt="2"/>
              <a:defRPr/>
            </a:pPr>
            <a:r>
              <a:rPr lang="cs-CZ" sz="28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Předprojektová </a:t>
            </a:r>
            <a:r>
              <a:rPr lang="cs-CZ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 </a:t>
            </a:r>
            <a:r>
              <a:rPr lang="cs-CZ" sz="28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proveditelnosti </a:t>
            </a:r>
            <a:r>
              <a:rPr lang="cs-CZ" sz="2800" b="1" dirty="0" err="1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KoPÚ</a:t>
            </a:r>
            <a:r>
              <a:rPr lang="cs-CZ" sz="28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vyhledávací geologický průzkum</a:t>
            </a:r>
            <a:r>
              <a:rPr lang="cs-CZ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4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(Hejnák 2004)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ostačí rešerše publikovaných a archivních materiálů </a:t>
            </a: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cs-CZ" sz="18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(geologických hydrogeologických a pedologických)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rientační geologické mapování </a:t>
            </a:r>
          </a:p>
          <a:p>
            <a:pPr lvl="1" indent="-34290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 účely přehradních profilů malých vodních nádrží – vyhledávací průzkum </a:t>
            </a:r>
            <a:r>
              <a:rPr lang="cs-CZ" sz="18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(morfologie, použitelnost zeminy a mělká sondáž-zarážené sondy)</a:t>
            </a:r>
          </a:p>
          <a:p>
            <a:pPr marL="0" indent="0" algn="just">
              <a:buFontTx/>
              <a:buNone/>
              <a:defRPr/>
            </a:pPr>
            <a:endParaRPr lang="cs-CZ" sz="2400" dirty="0" smtClean="0"/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pic>
        <p:nvPicPr>
          <p:cNvPr id="9220" name="Picture 9" descr="ctverce potlace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tvereck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 descr="Státní pozemkový úřad">
            <a:hlinkClick r:id="rId4" tooltip="Státní pozemkový úřad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cs-CZ" sz="28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Výsledek předprojektové </a:t>
            </a:r>
            <a:r>
              <a:rPr lang="cs-CZ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 proveditelnosti </a:t>
            </a:r>
            <a:r>
              <a:rPr lang="cs-CZ" sz="28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KoPÚ</a:t>
            </a:r>
            <a:r>
              <a:rPr lang="cs-CZ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8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včetně  </a:t>
            </a:r>
            <a:r>
              <a:rPr lang="cs-CZ" sz="24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(koncepce)</a:t>
            </a:r>
          </a:p>
          <a:p>
            <a:pPr lvl="1" indent="-3429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Trasy hlavních a vedlejších cest navrhovaných k rekonstrukci nebo novostavbě</a:t>
            </a:r>
          </a:p>
          <a:p>
            <a:pPr lvl="1" indent="-34290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okality v přehradních profilech navržené pro nádrže nebo </a:t>
            </a:r>
            <a:r>
              <a:rPr lang="cs-CZ" sz="2000" dirty="0" err="1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průlehy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případně revitalizace toků</a:t>
            </a:r>
          </a:p>
          <a:p>
            <a:pPr lvl="1" indent="-34290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cs-CZ" sz="2000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-34290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Obvod studie tvořící </a:t>
            </a:r>
            <a:r>
              <a:rPr lang="cs-CZ" sz="2000" dirty="0" err="1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mikropovodí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nikoli jen </a:t>
            </a:r>
            <a:r>
              <a:rPr lang="cs-CZ" sz="2000" dirty="0" err="1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KoPÚ</a:t>
            </a:r>
            <a:endParaRPr lang="cs-CZ" sz="2000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-34290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cs-CZ" sz="2000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-34290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Doporučená cena cca 400 Kč/ha</a:t>
            </a:r>
          </a:p>
          <a:p>
            <a:pPr marL="0" indent="0" algn="just">
              <a:buFontTx/>
              <a:buNone/>
              <a:defRPr/>
            </a:pPr>
            <a:endParaRPr lang="cs-CZ" sz="2400" dirty="0" smtClean="0"/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sp>
        <p:nvSpPr>
          <p:cNvPr id="921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4244B-6D26-4757-983A-0C60A0023E50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  <p:pic>
        <p:nvPicPr>
          <p:cNvPr id="9220" name="Picture 9" descr="ctverce potlace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tvereck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 descr="Státní pozemkový úřad">
            <a:hlinkClick r:id="rId5" tooltip="Státní pozemkový úřad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406526"/>
            <a:ext cx="8229600" cy="4719638"/>
          </a:xfrm>
        </p:spPr>
        <p:txBody>
          <a:bodyPr/>
          <a:lstStyle/>
          <a:p>
            <a:pPr marL="504000" indent="-514350" algn="ctr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cs-CZ" sz="24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Předběžný  inženýrsko-geologický průzkum pro PSZ (jako DÚR) 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Provádí se </a:t>
            </a:r>
            <a:r>
              <a:rPr lang="cs-CZ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jen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 trasách navrhovaných polních cest       a vyhledaných lokalitách nádrží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polních cest je posouzena únosnost pláně                  a konstrukční vhodnost zeminy pro těleso komunikace (násyp) 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nádrže je posouzena propustnost nádržního prostoru   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(zátopy)a 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podloží hráze, konstrukční vhodnost 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zeminy případně zemníku.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Posouzení ekonomiky nádrže?</a:t>
            </a:r>
            <a:endParaRPr lang="cs-CZ" sz="2000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cs-CZ" sz="2000" dirty="0" smtClean="0">
              <a:solidFill>
                <a:srgbClr val="66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cs-CZ" sz="2400" dirty="0" smtClean="0"/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sp>
        <p:nvSpPr>
          <p:cNvPr id="921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4244B-6D26-4757-983A-0C60A0023E50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  <p:pic>
        <p:nvPicPr>
          <p:cNvPr id="9220" name="Picture 9" descr="ctverce potlace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tvereck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 descr="Státní pozemkový úřad">
            <a:hlinkClick r:id="rId5" tooltip="Státní pozemkový úřad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406526"/>
            <a:ext cx="8229600" cy="4719638"/>
          </a:xfrm>
        </p:spPr>
        <p:txBody>
          <a:bodyPr/>
          <a:lstStyle/>
          <a:p>
            <a:pPr marL="514350" indent="-514350" algn="ctr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cs-CZ" sz="1800" b="1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 IGP pro PSZ</a:t>
            </a:r>
          </a:p>
          <a:p>
            <a:pPr lvl="1" indent="-3429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rientační mělká sondáž (vpichovací sondy), nebo vrtané a kopané podle výsledků </a:t>
            </a:r>
            <a:r>
              <a:rPr lang="cs-CZ" sz="2000" dirty="0" err="1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stidie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(vyhledávacího IGP) </a:t>
            </a:r>
          </a:p>
          <a:p>
            <a:pPr lvl="1" indent="-3429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atřídění zemin (vizuálně, nebo laboratorně ?)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ropustnost zemin se měří v terénu nebo výjimečně z rozboru neporušeného vzorku (zrnitostní analýza) především u </a:t>
            </a:r>
            <a:r>
              <a:rPr lang="cs-CZ" sz="2000" dirty="0" smtClean="0">
                <a:solidFill>
                  <a:srgbClr val="66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nádrží</a:t>
            </a:r>
          </a:p>
          <a:p>
            <a:pPr lvl="1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Pozor </a:t>
            </a:r>
            <a:r>
              <a:rPr lang="cs-CZ" sz="20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Vzorová smlouva SPÚ – měrná jednotka sondy,u PC do hl. 1m, u nádrží do hl. 3m</a:t>
            </a:r>
            <a:r>
              <a:rPr lang="cs-CZ" sz="200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včetně </a:t>
            </a:r>
            <a:r>
              <a:rPr lang="cs-CZ" sz="2000" dirty="0" err="1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labor</a:t>
            </a:r>
            <a:r>
              <a:rPr lang="cs-CZ" sz="20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rozborů</a:t>
            </a: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pPr marL="0" indent="0" algn="ctr">
              <a:buFontTx/>
              <a:buNone/>
              <a:defRPr/>
            </a:pPr>
            <a:endParaRPr lang="cs-CZ" sz="2400" b="1" dirty="0" smtClean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FontTx/>
              <a:buNone/>
              <a:defRPr/>
            </a:pPr>
            <a:endParaRPr lang="cs-CZ" sz="2800" dirty="0"/>
          </a:p>
        </p:txBody>
      </p:sp>
      <p:sp>
        <p:nvSpPr>
          <p:cNvPr id="921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4244B-6D26-4757-983A-0C60A0023E50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  <p:pic>
        <p:nvPicPr>
          <p:cNvPr id="9220" name="Picture 9" descr="ctverce potlace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88" y="368300"/>
            <a:ext cx="18653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ctvereck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192838"/>
            <a:ext cx="18605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 descr="Státní pozemkový úřad">
            <a:hlinkClick r:id="rId5" tooltip="Státní pozemkový úřad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376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prezentace v PowerPointu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iv sady Offi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Motiv sady Offi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Motiv sady Offi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Motiv sady Offi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Motiv sady Offi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Motiv sady Offi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Motiv sady Offi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8658</TotalTime>
  <Words>564</Words>
  <Application>Microsoft Office PowerPoint</Application>
  <PresentationFormat>Předvádění na obrazovce (4:3)</PresentationFormat>
  <Paragraphs>162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Šablona prezentace v PowerPointu</vt:lpstr>
      <vt:lpstr>Zadávání studií odtokových poměrů a geologických průzkumů při komplexních pozemkových úpravách  (činnosti pobočky krajského pozemkového úřadu jako investora)  KPÚ Plzeňský kraj V.A. Mazín </vt:lpstr>
      <vt:lpstr>Snímek 2</vt:lpstr>
      <vt:lpstr>Snímek 3</vt:lpstr>
      <vt:lpstr>Zásada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MZe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a pravidla její tvorby</dc:title>
  <dc:creator>10002282</dc:creator>
  <cp:lastModifiedBy>mazinv</cp:lastModifiedBy>
  <cp:revision>283</cp:revision>
  <cp:lastPrinted>2014-11-03T10:36:29Z</cp:lastPrinted>
  <dcterms:created xsi:type="dcterms:W3CDTF">2011-04-05T15:43:33Z</dcterms:created>
  <dcterms:modified xsi:type="dcterms:W3CDTF">2015-05-21T09:59:54Z</dcterms:modified>
</cp:coreProperties>
</file>